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76" r:id="rId18"/>
    <p:sldMasterId id="2147498401" r:id="rId19"/>
    <p:sldMasterId id="2147498426" r:id="rId20"/>
  </p:sldMasterIdLst>
  <p:notesMasterIdLst>
    <p:notesMasterId r:id="rId55"/>
  </p:notesMasterIdLst>
  <p:sldIdLst>
    <p:sldId id="331" r:id="rId21"/>
    <p:sldId id="330" r:id="rId22"/>
    <p:sldId id="259" r:id="rId23"/>
    <p:sldId id="3474" r:id="rId24"/>
    <p:sldId id="3476" r:id="rId25"/>
    <p:sldId id="261" r:id="rId26"/>
    <p:sldId id="3480" r:id="rId27"/>
    <p:sldId id="3470" r:id="rId28"/>
    <p:sldId id="265" r:id="rId29"/>
    <p:sldId id="258" r:id="rId30"/>
    <p:sldId id="262" r:id="rId31"/>
    <p:sldId id="3077" r:id="rId32"/>
    <p:sldId id="3478" r:id="rId33"/>
    <p:sldId id="3275" r:id="rId34"/>
    <p:sldId id="980" r:id="rId35"/>
    <p:sldId id="3237" r:id="rId36"/>
    <p:sldId id="257" r:id="rId37"/>
    <p:sldId id="3536" r:id="rId38"/>
    <p:sldId id="3672" r:id="rId39"/>
    <p:sldId id="3681" r:id="rId40"/>
    <p:sldId id="3683" r:id="rId41"/>
    <p:sldId id="3663" r:id="rId42"/>
    <p:sldId id="3678" r:id="rId43"/>
    <p:sldId id="3688" r:id="rId44"/>
    <p:sldId id="3691" r:id="rId45"/>
    <p:sldId id="3674" r:id="rId46"/>
    <p:sldId id="3690" r:id="rId47"/>
    <p:sldId id="3687" r:id="rId48"/>
    <p:sldId id="3677" r:id="rId49"/>
    <p:sldId id="3685" r:id="rId50"/>
    <p:sldId id="3515" r:id="rId51"/>
    <p:sldId id="2874" r:id="rId52"/>
    <p:sldId id="3484" r:id="rId53"/>
    <p:sldId id="3234" r:id="rId54"/>
  </p:sldIdLst>
  <p:sldSz cx="13004800" cy="9753600"/>
  <p:notesSz cx="6858000" cy="9144000"/>
  <p:embeddedFontLst>
    <p:embeddedFont>
      <p:font typeface="Algerian" panose="04020705040A02060702" pitchFamily="82" charset="0"/>
      <p:regular r:id="rId56"/>
    </p:embeddedFont>
    <p:embeddedFont>
      <p:font typeface="Arial Black" panose="020B0A04020102020204" pitchFamily="34" charset="0"/>
      <p:bold r:id="rId57"/>
    </p:embeddedFont>
    <p:embeddedFont>
      <p:font typeface="Arial Nova" panose="020B0504020202020204" pitchFamily="34" charset="0"/>
      <p:regular r:id="rId58"/>
      <p:bold r:id="rId59"/>
      <p:italic r:id="rId60"/>
      <p:boldItalic r:id="rId61"/>
    </p:embeddedFont>
    <p:embeddedFont>
      <p:font typeface="Avenir Next LT Pro" panose="020B0504020202020204" pitchFamily="34" charset="0"/>
      <p:regular r:id="rId62"/>
      <p:bold r:id="rId63"/>
      <p:italic r:id="rId64"/>
      <p:boldItalic r:id="rId65"/>
    </p:embeddedFont>
    <p:embeddedFont>
      <p:font typeface="Bookman Old Style" panose="02050604050505020204" pitchFamily="18" charset="0"/>
      <p:regular r:id="rId66"/>
      <p:bold r:id="rId67"/>
      <p:italic r:id="rId68"/>
      <p:boldItalic r:id="rId69"/>
    </p:embeddedFont>
    <p:embeddedFont>
      <p:font typeface="Calisto MT" panose="02040603050505030304" pitchFamily="18" charset="0"/>
      <p:regular r:id="rId70"/>
      <p:bold r:id="rId71"/>
      <p:italic r:id="rId72"/>
      <p:boldItalic r:id="rId73"/>
    </p:embeddedFont>
    <p:embeddedFont>
      <p:font typeface="Consolas" panose="020B0609020204030204" pitchFamily="49" charset="0"/>
      <p:regular r:id="rId74"/>
      <p:bold r:id="rId75"/>
      <p:italic r:id="rId76"/>
      <p:boldItalic r:id="rId77"/>
    </p:embeddedFont>
    <p:embeddedFont>
      <p:font typeface="Franklin Gothic Heavy" panose="020B0903020102020204" pitchFamily="34" charset="0"/>
      <p:regular r:id="rId78"/>
      <p:italic r:id="rId79"/>
    </p:embeddedFont>
    <p:embeddedFont>
      <p:font typeface="Georgia" panose="02040502050405020303" pitchFamily="18" charset="0"/>
      <p:regular r:id="rId80"/>
      <p:bold r:id="rId81"/>
      <p:italic r:id="rId82"/>
      <p:boldItalic r:id="rId83"/>
    </p:embeddedFont>
    <p:embeddedFont>
      <p:font typeface="Georgia Pro Semibold" panose="02040702050405020303" pitchFamily="18" charset="0"/>
      <p:bold r:id="rId84"/>
      <p:boldItalic r:id="rId85"/>
    </p:embeddedFont>
    <p:embeddedFont>
      <p:font typeface="Gill Sans Nova" panose="020B0602020104020203" pitchFamily="34" charset="0"/>
      <p:regular r:id="rId86"/>
      <p:bold r:id="rId87"/>
      <p:italic r:id="rId88"/>
      <p:boldItalic r:id="rId89"/>
    </p:embeddedFont>
    <p:embeddedFont>
      <p:font typeface="Goudy Old Style" panose="02020502050305020303" pitchFamily="18" charset="0"/>
      <p:regular r:id="rId90"/>
      <p:bold r:id="rId91"/>
      <p:italic r:id="rId92"/>
    </p:embeddedFont>
    <p:embeddedFont>
      <p:font typeface="Juice ITC" panose="04040403040A02020202" pitchFamily="82" charset="0"/>
      <p:regular r:id="rId93"/>
    </p:embeddedFont>
    <p:embeddedFont>
      <p:font typeface="Modern Love" panose="04090805081005020601" pitchFamily="82" charset="0"/>
      <p:regular r:id="rId94"/>
    </p:embeddedFont>
    <p:embeddedFont>
      <p:font typeface="Rockwell" panose="02060603020205020403" pitchFamily="18" charset="0"/>
      <p:regular r:id="rId95"/>
      <p:bold r:id="rId96"/>
      <p:italic r:id="rId97"/>
      <p:boldItalic r:id="rId98"/>
    </p:embeddedFont>
    <p:embeddedFont>
      <p:font typeface="The Hand" panose="03070502030502020204" pitchFamily="66" charset="0"/>
      <p:regular r:id="rId99"/>
      <p:bold r:id="rId100"/>
    </p:embeddedFont>
    <p:embeddedFont>
      <p:font typeface="Wingdings 2" panose="05020102010507070707" pitchFamily="18" charset="2"/>
      <p:regular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51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6" Type="http://schemas.openxmlformats.org/officeDocument/2006/relationships/slideMaster" Target="slideMasters/slideMaster9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102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font" Target="fonts/font4.fntdata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font" Target="fonts/font2.fntdata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1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B270D-091D-4ED2-8C85-0898DD7D9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038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3279360"/>
            <a:ext cx="4945920" cy="3194880"/>
          </a:xfrm>
        </p:spPr>
        <p:txBody>
          <a:bodyPr anchor="ctr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2933" y="3279360"/>
            <a:ext cx="4945920" cy="319488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1">
                <a:solidFill>
                  <a:schemeClr val="tx1">
                    <a:alpha val="60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532946" y="923455"/>
            <a:ext cx="363109" cy="484146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93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151466" y="1354193"/>
            <a:ext cx="683930" cy="1521391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18400" y="4876801"/>
            <a:ext cx="768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276417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360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2482" y="2397761"/>
            <a:ext cx="5256960" cy="582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5537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59" y="2470019"/>
            <a:ext cx="5256960" cy="941386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360" y="3457786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2480" y="2470019"/>
            <a:ext cx="5256960" cy="942080"/>
          </a:xfrm>
        </p:spPr>
        <p:txBody>
          <a:bodyPr anchor="b">
            <a:normAutofit/>
          </a:bodyPr>
          <a:lstStyle>
            <a:lvl1pPr marL="0" indent="0">
              <a:buNone/>
              <a:defRPr sz="1707" b="0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2480" y="3457788"/>
            <a:ext cx="5256960" cy="476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05175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728664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9939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1" y="1359181"/>
            <a:ext cx="3767040" cy="1969771"/>
          </a:xfrm>
        </p:spPr>
        <p:txBody>
          <a:bodyPr anchor="b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840" y="1255327"/>
            <a:ext cx="6144000" cy="6962985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361" y="3676103"/>
            <a:ext cx="3767040" cy="454220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98461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358871"/>
            <a:ext cx="3767040" cy="1969771"/>
          </a:xfrm>
        </p:spPr>
        <p:txBody>
          <a:bodyPr anchor="b" anchorCtr="0">
            <a:normAutofit/>
          </a:bodyPr>
          <a:lstStyle>
            <a:lvl1pPr>
              <a:defRPr sz="29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6347" y="768001"/>
            <a:ext cx="6522720" cy="7450311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6000" y="3676101"/>
            <a:ext cx="3767040" cy="467090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5311987" y="768000"/>
            <a:ext cx="0" cy="82176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191506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406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762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157" y="424625"/>
            <a:ext cx="4960961" cy="8904353"/>
          </a:xfrm>
        </p:spPr>
        <p:txBody>
          <a:bodyPr anchor="ctr">
            <a:noAutofit/>
          </a:bodyPr>
          <a:lstStyle>
            <a:lvl1pPr algn="ctr">
              <a:defRPr sz="640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64241" y="651327"/>
            <a:ext cx="6409670" cy="8411850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93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93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93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91742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297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358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559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189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270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407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63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910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4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51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680" y="1560128"/>
            <a:ext cx="8509440" cy="2966323"/>
          </a:xfrm>
        </p:spPr>
        <p:txBody>
          <a:bodyPr anchor="b">
            <a:normAutofit/>
          </a:bodyPr>
          <a:lstStyle>
            <a:lvl1pPr algn="ctr">
              <a:defRPr sz="5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0400" y="5611763"/>
            <a:ext cx="6144000" cy="260654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560" i="0" spc="53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6214400" y="5014433"/>
            <a:ext cx="576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690266" y="6273432"/>
            <a:ext cx="900854" cy="1986281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93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46480177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12/4/2024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12/4/2024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60" y="562189"/>
            <a:ext cx="10894080" cy="1582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60" y="2397761"/>
            <a:ext cx="10894080" cy="574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0000" y="9041306"/>
            <a:ext cx="1877493" cy="65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7933" y="9041920"/>
            <a:ext cx="7128934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 cap="all" spc="32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8320" y="9041920"/>
            <a:ext cx="1877493" cy="655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cap="all" spc="213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5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  <p:sldLayoutId id="2147498413" r:id="rId12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413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2" indent="-384012" algn="l" defTabSz="975390" rtl="0" eaLnBrk="1" latinLnBrk="0" hangingPunct="1">
        <a:lnSpc>
          <a:spcPct val="150000"/>
        </a:lnSpc>
        <a:spcBef>
          <a:spcPts val="1067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84012" indent="0" algn="l" defTabSz="975390" rtl="0" eaLnBrk="1" latinLnBrk="0" hangingPunct="1">
        <a:lnSpc>
          <a:spcPct val="150000"/>
        </a:lnSpc>
        <a:spcBef>
          <a:spcPts val="533"/>
        </a:spcBef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52036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152036" indent="0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Tx/>
        <a:buNone/>
        <a:defRPr sz="2133" b="0" i="1" kern="1200" spc="53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920060" indent="-384012" algn="l" defTabSz="975390" rtl="0" eaLnBrk="1" latinLnBrk="0" hangingPunct="1">
        <a:lnSpc>
          <a:spcPct val="150000"/>
        </a:lnSpc>
        <a:spcBef>
          <a:spcPts val="533"/>
        </a:spcBef>
        <a:buClr>
          <a:schemeClr val="accent3"/>
        </a:buClr>
        <a:buFont typeface="Wingdings" panose="05000000000000000000" pitchFamily="2" charset="2"/>
        <a:buChar char=""/>
        <a:defRPr sz="2133" kern="1200" spc="53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27" r:id="rId1"/>
    <p:sldLayoutId id="2147498428" r:id="rId2"/>
    <p:sldLayoutId id="2147498429" r:id="rId3"/>
    <p:sldLayoutId id="2147498430" r:id="rId4"/>
    <p:sldLayoutId id="2147498431" r:id="rId5"/>
    <p:sldLayoutId id="2147498432" r:id="rId6"/>
    <p:sldLayoutId id="2147498433" r:id="rId7"/>
    <p:sldLayoutId id="2147498434" r:id="rId8"/>
    <p:sldLayoutId id="2147498435" r:id="rId9"/>
    <p:sldLayoutId id="2147498436" r:id="rId10"/>
    <p:sldLayoutId id="2147498437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D2853-F37D-97F6-D86C-E041B1D4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Upcoming Testing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2CBF-DDFC-8EAD-FB49-F4A39A6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79" y="3166533"/>
            <a:ext cx="7670800" cy="4641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PM2 Reading/Math</a:t>
            </a:r>
            <a:r>
              <a:rPr lang="en-US"/>
              <a:t>—week of 12/2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Algebra/Geometry EOC</a:t>
            </a:r>
            <a:r>
              <a:rPr lang="en-US"/>
              <a:t>—12/11</a:t>
            </a:r>
          </a:p>
          <a:p>
            <a:pPr marL="0" indent="0">
              <a:buNone/>
            </a:pPr>
            <a:r>
              <a:rPr lang="en-US" b="1"/>
              <a:t>Biology EOC</a:t>
            </a:r>
            <a:r>
              <a:rPr lang="en-US"/>
              <a:t>—12/12</a:t>
            </a:r>
          </a:p>
          <a:p>
            <a:pPr marL="0" indent="0">
              <a:buNone/>
            </a:pPr>
            <a:r>
              <a:rPr lang="en-US" b="1"/>
              <a:t>US History/Civics EOC</a:t>
            </a:r>
            <a:r>
              <a:rPr lang="en-US"/>
              <a:t>—12/13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Classroom Finals</a:t>
            </a:r>
            <a:r>
              <a:rPr lang="en-US"/>
              <a:t>:</a:t>
            </a:r>
          </a:p>
          <a:p>
            <a:pPr marL="0" indent="0">
              <a:buNone/>
            </a:pPr>
            <a:r>
              <a:rPr lang="en-US"/>
              <a:t>Periods 1/3: 12/16</a:t>
            </a:r>
          </a:p>
          <a:p>
            <a:pPr marL="0" indent="0">
              <a:buNone/>
            </a:pPr>
            <a:r>
              <a:rPr lang="en-US"/>
              <a:t>Periods 2/4:  12/17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5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258F-30CE-BED6-6844-6C8F978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A582-FED7-2127-03EE-8F502E12D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C2410-CAB2-4DCD-B715-A2840978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dress and a person holding a wand&#10;&#10;Description automatically generated">
            <a:extLst>
              <a:ext uri="{FF2B5EF4-FFF2-40B4-BE49-F238E27FC236}">
                <a16:creationId xmlns:a16="http://schemas.microsoft.com/office/drawing/2014/main" id="{06837A5D-66B4-4B52-3BE9-843DD781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9201"/>
            <a:ext cx="13004798" cy="7315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6792"/>
            <a:ext cx="5110997" cy="1224253"/>
          </a:xfrm>
        </p:spPr>
        <p:txBody>
          <a:bodyPr>
            <a:noAutofit/>
          </a:bodyPr>
          <a:lstStyle/>
          <a:p>
            <a:r>
              <a:rPr lang="en-US" sz="10240" b="1">
                <a:solidFill>
                  <a:schemeClr val="bg1"/>
                </a:solidFill>
                <a:latin typeface="Juice ITC"/>
              </a:rPr>
              <a:t>Wicked Pass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6600" y="4375575"/>
            <a:ext cx="1371601" cy="1004147"/>
          </a:xfrm>
        </p:spPr>
        <p:txBody>
          <a:bodyPr vert="horz" lIns="97536" tIns="48768" rIns="97536" bIns="48768" rtlCol="0" anchor="t">
            <a:normAutofit/>
          </a:bodyPr>
          <a:lstStyle/>
          <a:p>
            <a:r>
              <a:rPr lang="en-US" sz="6400" b="1">
                <a:latin typeface="Juice ITC"/>
              </a:rPr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84FB94-2B15-06D8-DEC3-B3ADE5201A9C}"/>
              </a:ext>
            </a:extLst>
          </p:cNvPr>
          <p:cNvSpPr txBox="1"/>
          <p:nvPr/>
        </p:nvSpPr>
        <p:spPr>
          <a:xfrm>
            <a:off x="8216901" y="6858001"/>
            <a:ext cx="4787899" cy="1674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0240" b="1" kern="1200">
                <a:solidFill>
                  <a:prstClr val="white"/>
                </a:solidFill>
                <a:latin typeface="Juice ITC"/>
                <a:ea typeface="+mn-ea"/>
                <a:cs typeface="+mn-cs"/>
              </a:rPr>
              <a:t>Wicked Fail?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B40D6-9706-3128-2942-0D331BF4C42B}"/>
              </a:ext>
            </a:extLst>
          </p:cNvPr>
          <p:cNvSpPr txBox="1"/>
          <p:nvPr/>
        </p:nvSpPr>
        <p:spPr>
          <a:xfrm>
            <a:off x="393700" y="2730500"/>
            <a:ext cx="12179298" cy="1805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6400" kern="1200">
                <a:solidFill>
                  <a:prstClr val="white"/>
                </a:solidFill>
                <a:latin typeface="Aptos" panose="020B0004020202020204"/>
                <a:ea typeface="+mn-ea"/>
                <a:cs typeface="+mn-cs"/>
              </a:rPr>
              <a:t>Civics EOC Reviews This Week</a:t>
            </a:r>
          </a:p>
          <a:p>
            <a:pPr algn="ctr" defTabSz="975390"/>
            <a:r>
              <a:rPr lang="en-US" sz="4693" kern="1200">
                <a:solidFill>
                  <a:prstClr val="white"/>
                </a:solidFill>
                <a:latin typeface="Aptos" panose="020B0004020202020204"/>
                <a:ea typeface="+mn-ea"/>
                <a:cs typeface="+mn-cs"/>
              </a:rPr>
              <a:t>Tuesday, Thursday, Friday Afterschool 4-5pm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B35A6-6B0A-DC74-5BE5-83FC32D35535}"/>
              </a:ext>
            </a:extLst>
          </p:cNvPr>
          <p:cNvSpPr txBox="1"/>
          <p:nvPr/>
        </p:nvSpPr>
        <p:spPr>
          <a:xfrm>
            <a:off x="1104899" y="5118099"/>
            <a:ext cx="11620499" cy="1083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6400" kern="1200">
                <a:solidFill>
                  <a:prstClr val="white"/>
                </a:solidFill>
                <a:latin typeface="Aptos" panose="020B0004020202020204"/>
                <a:ea typeface="+mn-ea"/>
                <a:cs typeface="+mn-cs"/>
              </a:rPr>
              <a:t>                         Saturday</a:t>
            </a:r>
            <a:r>
              <a:rPr lang="en-US" sz="5120" kern="1200">
                <a:solidFill>
                  <a:prstClr val="white"/>
                </a:solidFill>
                <a:latin typeface="Aptos" panose="020B0004020202020204"/>
                <a:ea typeface="+mn-ea"/>
                <a:cs typeface="+mn-cs"/>
              </a:rPr>
              <a:t> 10am-12noon</a:t>
            </a:r>
            <a:endParaRPr lang="en-US" sz="1920" kern="1200">
              <a:solidFill>
                <a:prstClr val="white"/>
              </a:solidFill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70025-B0B7-1749-75E1-38C53D50F97B}"/>
              </a:ext>
            </a:extLst>
          </p:cNvPr>
          <p:cNvSpPr txBox="1"/>
          <p:nvPr/>
        </p:nvSpPr>
        <p:spPr>
          <a:xfrm>
            <a:off x="241300" y="7696200"/>
            <a:ext cx="3136899" cy="3939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white"/>
                </a:solidFill>
                <a:latin typeface="Juice ITC"/>
                <a:ea typeface="+mn-ea"/>
                <a:cs typeface="+mn-cs"/>
              </a:rPr>
              <a:t>Designed by Mr. Marsh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Kyryliw’s</a:t>
            </a:r>
            <a:r>
              <a:rPr lang="en-US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125" y="4039029"/>
            <a:ext cx="9541783" cy="33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-Wednesday, December 4</a:t>
            </a:r>
            <a:r>
              <a:rPr kumimoji="0" lang="en-US" altLang="en-US" sz="3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-Thursday December 5th 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December 7th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 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9th-Thursday, December 12th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75" y="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2" y="1776062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549" y="2214212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18" y="4902647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55" y="4400320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343" y="7040737"/>
            <a:ext cx="3522663" cy="2439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A92C8-8053-CAD5-5001-1A0407860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799" y="7070551"/>
            <a:ext cx="1828800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6ED2-A685-43DD-D3A9-45FD9CB37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844" y="1815395"/>
            <a:ext cx="28575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C3E73-A022-3E19-603C-773C47ED0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626" y="7659698"/>
            <a:ext cx="39887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F1B8-49CC-A18B-CA03-C9297DEF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635" y="1054422"/>
            <a:ext cx="3623485" cy="2298600"/>
          </a:xfrm>
        </p:spPr>
        <p:txBody>
          <a:bodyPr anchor="b">
            <a:normAutofit/>
          </a:bodyPr>
          <a:lstStyle/>
          <a:p>
            <a:r>
              <a:rPr lang="en-US" sz="4000"/>
              <a:t>Pizza Fridays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49325-8ABB-B479-46F6-85540571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8" r="17245" b="-1"/>
          <a:stretch/>
        </p:blipFill>
        <p:spPr>
          <a:xfrm>
            <a:off x="943677" y="1247876"/>
            <a:ext cx="6834030" cy="71724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3676" y="8332555"/>
            <a:ext cx="6834030" cy="175449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671E0-2E56-BDBB-8D3A-931323D3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636" y="3603165"/>
            <a:ext cx="3632442" cy="4903584"/>
          </a:xfrm>
        </p:spPr>
        <p:txBody>
          <a:bodyPr anchor="t">
            <a:normAutofit/>
          </a:bodyPr>
          <a:lstStyle/>
          <a:p>
            <a:r>
              <a:rPr lang="en-US" sz="2500"/>
              <a:t>Pizza sales will only accept the prepaid coupons at the front gate when they come in. </a:t>
            </a:r>
          </a:p>
          <a:p>
            <a:r>
              <a:rPr lang="en-US" sz="2500"/>
              <a:t>They will no longer accept cash where they actually hand out the pizza, it is ticket sales only, no cash! </a:t>
            </a:r>
          </a:p>
          <a:p>
            <a:r>
              <a:rPr lang="en-US" sz="2500"/>
              <a:t>There is no exceptions whatsoever to this new policy.</a:t>
            </a:r>
          </a:p>
        </p:txBody>
      </p:sp>
    </p:spTree>
    <p:extLst>
      <p:ext uri="{BB962C8B-B14F-4D97-AF65-F5344CB8AC3E}">
        <p14:creationId xmlns:p14="http://schemas.microsoft.com/office/powerpoint/2010/main" val="1987678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FDCF-A1AE-B93B-EC35-BFAFC5FC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694B-B7B3-CFE3-0F57-289B3B28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95B11-F7D9-00F9-8305-435628DD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76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5DA6-9EE9-B2FE-A358-41D17B6E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B14D9-416F-00B0-D5CD-9434DFF3D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4F585-D518-F289-C186-560BEA2DA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6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E9132-0ED4-52FA-DF2D-76BA939F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0756-DE87-EED9-0DC4-3984F7C77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A9F55-37DC-B583-AF02-51C7FC53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2296EB-5D25-AA41-AFEB-4D8241C2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02BFE-AF1C-CF40-B350-52F7A1DBCCF5}"/>
              </a:ext>
            </a:extLst>
          </p:cNvPr>
          <p:cNvSpPr txBox="1"/>
          <p:nvPr/>
        </p:nvSpPr>
        <p:spPr>
          <a:xfrm>
            <a:off x="4814099" y="2361765"/>
            <a:ext cx="337660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2667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ATTENTION STUDENTS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728A0D-1A6A-404F-8A5E-B3098FF40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551" y="2434938"/>
            <a:ext cx="601087" cy="360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65A90C-45A7-0341-B82A-D2B71CE0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75" y="2435636"/>
            <a:ext cx="599923" cy="359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A0350B-501D-0349-A079-29104DE76640}"/>
              </a:ext>
            </a:extLst>
          </p:cNvPr>
          <p:cNvSpPr txBox="1"/>
          <p:nvPr/>
        </p:nvSpPr>
        <p:spPr>
          <a:xfrm>
            <a:off x="1616312" y="3397015"/>
            <a:ext cx="31025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SGA is hosting a Teachers vs Students sports game on December 20</a:t>
            </a:r>
            <a:r>
              <a:rPr lang="en-US" sz="1920" kern="12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7FFBC8-2C33-2241-AA36-B695F89028D4}"/>
              </a:ext>
            </a:extLst>
          </p:cNvPr>
          <p:cNvSpPr txBox="1"/>
          <p:nvPr/>
        </p:nvSpPr>
        <p:spPr>
          <a:xfrm>
            <a:off x="1848927" y="5136214"/>
            <a:ext cx="286995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Scan the QR code to vote either Basketball or Volleyball! Hurry! Polls close 11:59PM Wednesday </a:t>
            </a:r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December 4</a:t>
            </a:r>
            <a:r>
              <a:rPr lang="en-US" sz="1920" kern="1200" baseline="300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nd</a:t>
            </a:r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Teachers you can vote too!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18D51-4DBD-4745-9CC2-C6DAF9033C79}"/>
              </a:ext>
            </a:extLst>
          </p:cNvPr>
          <p:cNvSpPr txBox="1"/>
          <p:nvPr/>
        </p:nvSpPr>
        <p:spPr>
          <a:xfrm>
            <a:off x="8425251" y="5136214"/>
            <a:ext cx="322333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Don’t worry! If the sport you want isn’t chosen, it will be played on the last day before Spring Break!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0197CA-6580-644E-B6F2-10CC2884EE5D}"/>
              </a:ext>
            </a:extLst>
          </p:cNvPr>
          <p:cNvSpPr txBox="1"/>
          <p:nvPr/>
        </p:nvSpPr>
        <p:spPr>
          <a:xfrm>
            <a:off x="8462409" y="3397014"/>
            <a:ext cx="3149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192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Tickets will start selling next week! The gym will not hold everyone, so first come first serve! More information about sales to come.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1EE756-0B25-1741-8695-35AE77D5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287" y="3712157"/>
            <a:ext cx="2704407" cy="27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1219200"/>
            <a:ext cx="13004799" cy="73152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057" y="1869440"/>
            <a:ext cx="4551680" cy="144157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92" r="26433"/>
          <a:stretch/>
        </p:blipFill>
        <p:spPr>
          <a:xfrm>
            <a:off x="4" y="1219202"/>
            <a:ext cx="3942079" cy="73152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897" y="3509714"/>
            <a:ext cx="4307840" cy="4374445"/>
          </a:xfrm>
        </p:spPr>
        <p:txBody>
          <a:bodyPr>
            <a:normAutofit/>
          </a:bodyPr>
          <a:lstStyle/>
          <a:p>
            <a:endParaRPr lang="en-US" sz="1493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920">
                <a:solidFill>
                  <a:schemeClr val="tx1">
                    <a:lumMod val="85000"/>
                    <a:lumOff val="15000"/>
                  </a:schemeClr>
                </a:solidFill>
              </a:rPr>
              <a:t>Class of 2028  ( 9</a:t>
            </a:r>
            <a:r>
              <a:rPr lang="en-US" sz="192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920">
                <a:solidFill>
                  <a:schemeClr val="tx1">
                    <a:lumMod val="85000"/>
                    <a:lumOff val="15000"/>
                  </a:schemeClr>
                </a:solidFill>
              </a:rPr>
              <a:t> grade)  &amp;  </a:t>
            </a:r>
          </a:p>
          <a:p>
            <a:r>
              <a:rPr lang="en-US" sz="1920">
                <a:solidFill>
                  <a:schemeClr val="tx1">
                    <a:lumMod val="85000"/>
                    <a:lumOff val="15000"/>
                  </a:schemeClr>
                </a:solidFill>
              </a:rPr>
              <a:t>Class of 2027 ( 10</a:t>
            </a:r>
            <a:r>
              <a:rPr lang="en-US" sz="192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1920">
                <a:solidFill>
                  <a:schemeClr val="tx1">
                    <a:lumMod val="85000"/>
                    <a:lumOff val="15000"/>
                  </a:schemeClr>
                </a:solidFill>
              </a:rPr>
              <a:t> grade) </a:t>
            </a:r>
            <a:r>
              <a:rPr lang="en-US" sz="192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 ONLY</a:t>
            </a:r>
          </a:p>
          <a:p>
            <a:pPr marL="0" indent="0">
              <a:buNone/>
            </a:pPr>
            <a:endParaRPr lang="en-US" sz="1493" b="1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133">
                <a:solidFill>
                  <a:schemeClr val="tx1">
                    <a:lumMod val="85000"/>
                    <a:lumOff val="15000"/>
                  </a:schemeClr>
                </a:solidFill>
              </a:rPr>
              <a:t>Interested! </a:t>
            </a:r>
          </a:p>
          <a:p>
            <a:r>
              <a:rPr lang="en-US" sz="1707">
                <a:solidFill>
                  <a:schemeClr val="tx1">
                    <a:lumMod val="85000"/>
                    <a:lumOff val="15000"/>
                  </a:schemeClr>
                </a:solidFill>
              </a:rPr>
              <a:t>Email Mr. Horne with your size. </a:t>
            </a:r>
          </a:p>
          <a:p>
            <a:r>
              <a:rPr lang="en-US" sz="1707">
                <a:solidFill>
                  <a:schemeClr val="tx1">
                    <a:lumMod val="85000"/>
                    <a:lumOff val="15000"/>
                  </a:schemeClr>
                </a:solidFill>
              </a:rPr>
              <a:t>(Use School email</a:t>
            </a:r>
            <a:r>
              <a:rPr lang="en-US" sz="1493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1707">
                <a:solidFill>
                  <a:schemeClr val="tx1">
                    <a:lumMod val="85000"/>
                    <a:lumOff val="15000"/>
                  </a:schemeClr>
                </a:solidFill>
              </a:rPr>
              <a:t>Horne.David@somersetcollegeprep.org</a:t>
            </a:r>
          </a:p>
          <a:p>
            <a:r>
              <a:rPr lang="en-US" sz="2560">
                <a:solidFill>
                  <a:schemeClr val="tx1">
                    <a:lumMod val="85000"/>
                    <a:lumOff val="15000"/>
                  </a:schemeClr>
                </a:solidFill>
              </a:rPr>
              <a:t>All sizes available for Class of 2028. All shirts must 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9A1C5-D636-E897-8AF1-80E18FFF8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58" r="12211"/>
          <a:stretch/>
        </p:blipFill>
        <p:spPr>
          <a:xfrm>
            <a:off x="9152499" y="1219211"/>
            <a:ext cx="3852302" cy="7315189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57" y="1537669"/>
            <a:ext cx="9693582" cy="6678265"/>
          </a:xfrm>
        </p:spPr>
        <p:txBody>
          <a:bodyPr>
            <a:noAutofit/>
          </a:bodyPr>
          <a:lstStyle/>
          <a:p>
            <a:r>
              <a:rPr lang="en-US"/>
              <a:t>Community Service Club</a:t>
            </a:r>
            <a:br>
              <a:rPr lang="en-US"/>
            </a:br>
            <a:r>
              <a:rPr lang="en-US"/>
              <a:t>Next meeting will be Wednesday, December 11</a:t>
            </a:r>
            <a:r>
              <a:rPr lang="en-US" baseline="30000"/>
              <a:t>th</a:t>
            </a:r>
            <a:r>
              <a:rPr lang="en-US"/>
              <a:t> in Mrs. </a:t>
            </a:r>
            <a:r>
              <a:rPr lang="en-US" err="1"/>
              <a:t>Braia’s</a:t>
            </a:r>
            <a:r>
              <a:rPr lang="en-US"/>
              <a:t> room (232)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>
                <a:latin typeface="Algerian" panose="04020705040A02060702" pitchFamily="82" charset="0"/>
              </a:rPr>
              <a:t>Rm.# 175</a:t>
            </a:r>
            <a:endParaRPr lang="en-US" sz="5120">
              <a:latin typeface="Algerian" panose="04020705040A02060702" pitchFamily="82" charset="0"/>
            </a:endParaRPr>
          </a:p>
          <a:p>
            <a:pPr algn="l"/>
            <a:endParaRPr lang="en-US" sz="533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8113"/>
            <a:ext cx="13004790" cy="24097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974" y="907039"/>
            <a:ext cx="10547729" cy="1280186"/>
          </a:xfrm>
        </p:spPr>
        <p:txBody>
          <a:bodyPr anchor="t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School Clubs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01622"/>
            <a:ext cx="13004789" cy="73519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3974" y="2859744"/>
            <a:ext cx="487669" cy="650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2924767"/>
            <a:ext cx="12712700" cy="6714533"/>
          </a:xfrm>
        </p:spPr>
        <p:txBody>
          <a:bodyPr>
            <a:normAutofit/>
          </a:bodyPr>
          <a:lstStyle/>
          <a:p>
            <a:r>
              <a:rPr lang="en-US" sz="1900"/>
              <a:t>Chorus- Highschool: Afterschool 4-5:30 Mondays in 268C</a:t>
            </a:r>
          </a:p>
          <a:p>
            <a:r>
              <a:rPr lang="en-US" sz="1900"/>
              <a:t>Guitar Club- Mondays, afterschool from 4-5pm in 169C</a:t>
            </a:r>
          </a:p>
          <a:p>
            <a:r>
              <a:rPr lang="en-US" sz="1900"/>
              <a:t>D&amp;D Club- Mondays, afterschool, in 175C, from 3:50-5:15</a:t>
            </a:r>
          </a:p>
          <a:p>
            <a:r>
              <a:rPr lang="en-US" sz="1900"/>
              <a:t>Movie Club- Mondays, at lunch in 234A</a:t>
            </a:r>
          </a:p>
          <a:p>
            <a:r>
              <a:rPr lang="en-US" sz="1900"/>
              <a:t>Boxing Club- Outside on the turf afterschool, on Mondays, Wednesdays, and Fridays</a:t>
            </a:r>
          </a:p>
          <a:p>
            <a:r>
              <a:rPr lang="en-US" sz="1900"/>
              <a:t>Florida Future Educators of America (FFEA)- Tuesdays at lunch in 164C</a:t>
            </a:r>
          </a:p>
          <a:p>
            <a:r>
              <a:rPr lang="en-US" sz="1900"/>
              <a:t>Artists for a Cause- Tuesdays at lunch in 268C and 2</a:t>
            </a:r>
            <a:r>
              <a:rPr lang="en-US" sz="1900" baseline="30000"/>
              <a:t>nd</a:t>
            </a:r>
            <a:r>
              <a:rPr lang="en-US" sz="1900"/>
              <a:t> Wednesday of the month, afterschool in 268C</a:t>
            </a:r>
          </a:p>
          <a:p>
            <a:r>
              <a:rPr lang="en-US" sz="1900"/>
              <a:t>English as a 2</a:t>
            </a:r>
            <a:r>
              <a:rPr lang="en-US" sz="1900" baseline="30000"/>
              <a:t>nd</a:t>
            </a:r>
            <a:r>
              <a:rPr lang="en-US" sz="1900"/>
              <a:t> Language Tutoring- Tuesdays, during  lunch and afterschool, in 124A from 4-5pm</a:t>
            </a:r>
          </a:p>
          <a:p>
            <a:r>
              <a:rPr lang="en-US" sz="1900"/>
              <a:t>Community Service Club- Wednesdays at lunch in 232A</a:t>
            </a:r>
          </a:p>
          <a:p>
            <a:r>
              <a:rPr lang="en-US" sz="1900"/>
              <a:t>Student Government Association (SGA) - Wednesdays, Afterschool in 226A</a:t>
            </a:r>
          </a:p>
          <a:p>
            <a:r>
              <a:rPr lang="en-US" sz="1900"/>
              <a:t>Chess Club- Thursdays at lunch in 234A</a:t>
            </a:r>
          </a:p>
          <a:p>
            <a:r>
              <a:rPr lang="en-US" sz="1900"/>
              <a:t>Chorus- Middle School: Afterschool 4-5:30 Thursdays in 265C</a:t>
            </a:r>
          </a:p>
          <a:p>
            <a:r>
              <a:rPr lang="en-US" sz="1900"/>
              <a:t>Spartans Against Destructive Decisions (S.A.D.D) – Thursdays at lunch in 129A</a:t>
            </a:r>
          </a:p>
          <a:p>
            <a:r>
              <a:rPr lang="en-US" sz="1900"/>
              <a:t>Science Olympiad- Fridays at lunch in 247B</a:t>
            </a:r>
          </a:p>
          <a:p>
            <a:r>
              <a:rPr lang="en-US" sz="1900"/>
              <a:t>First Priority- Friday, at lunch, in 263C</a:t>
            </a:r>
          </a:p>
          <a:p>
            <a:r>
              <a:rPr lang="en-US" sz="1900"/>
              <a:t>GSA- Fridays, at lunch, in 169C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CB9FF16E-4217-469D-AB35-C609D5DFECCF}">
  <ds:schemaRefs/>
</ds:datastoreItem>
</file>

<file path=customXml/itemProps2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09554E17-4043-457B-9EE5-1626036EB638}">
  <ds:schemaRefs/>
</ds:datastoreItem>
</file>

<file path=customXml/itemProps6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070033D2-FACC-475E-AF55-DB5C867795F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1628</Words>
  <Application>Microsoft Office PowerPoint</Application>
  <PresentationFormat>Custom</PresentationFormat>
  <Paragraphs>204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73" baseType="lpstr">
      <vt:lpstr>Franklin Gothic Heavy</vt:lpstr>
      <vt:lpstr>Arial</vt:lpstr>
      <vt:lpstr>Aptos Display</vt:lpstr>
      <vt:lpstr>Juice ITC</vt:lpstr>
      <vt:lpstr>Aptos</vt:lpstr>
      <vt:lpstr>Wingdings 2</vt:lpstr>
      <vt:lpstr>Goudy Old Style</vt:lpstr>
      <vt:lpstr>Calisto MT</vt:lpstr>
      <vt:lpstr>The Hand</vt:lpstr>
      <vt:lpstr>Algerian</vt:lpstr>
      <vt:lpstr>Arial Black</vt:lpstr>
      <vt:lpstr>Times New Roman</vt:lpstr>
      <vt:lpstr>Consolas</vt:lpstr>
      <vt:lpstr>Calibri</vt:lpstr>
      <vt:lpstr>Arial Nova</vt:lpstr>
      <vt:lpstr>Modern Love</vt:lpstr>
      <vt:lpstr>Georgia Pro Semibold</vt:lpstr>
      <vt:lpstr>Avenir Next LT Pro</vt:lpstr>
      <vt:lpstr>Helvetica Neue</vt:lpstr>
      <vt:lpstr>Gill Sans Nova</vt:lpstr>
      <vt:lpstr>Wingdings</vt:lpstr>
      <vt:lpstr>Rockwell</vt:lpstr>
      <vt:lpstr>Georgia</vt:lpstr>
      <vt:lpstr>Bookman Old Style</vt:lpstr>
      <vt:lpstr>Calibri Light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FrostyVTI</vt:lpstr>
      <vt:lpstr>4_office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Upcoming Testing </vt:lpstr>
      <vt:lpstr>PowerPoint Presentation</vt:lpstr>
      <vt:lpstr>Wicked Pass</vt:lpstr>
      <vt:lpstr>Kyryliw’s US History EOC Study Sessions</vt:lpstr>
      <vt:lpstr>Pizza Fridays </vt:lpstr>
      <vt:lpstr>PowerPoint Presentation</vt:lpstr>
      <vt:lpstr>PowerPoint Presentation</vt:lpstr>
      <vt:lpstr>PowerPoint Presentation</vt:lpstr>
      <vt:lpstr>PowerPoint Presentation</vt:lpstr>
      <vt:lpstr>Free Gradventure Shirts</vt:lpstr>
      <vt:lpstr>Community Service Club Next meeting will be Wednesday, December 11th in Mrs. Braia’s room (232)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2</cp:revision>
  <dcterms:created xsi:type="dcterms:W3CDTF">2018-11-26T04:56:53Z</dcterms:created>
  <dcterms:modified xsi:type="dcterms:W3CDTF">2024-12-04T13:19:32Z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